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58" r:id="rId4"/>
    <p:sldId id="257" r:id="rId5"/>
    <p:sldId id="266" r:id="rId6"/>
    <p:sldId id="263" r:id="rId7"/>
    <p:sldId id="269" r:id="rId8"/>
    <p:sldId id="260" r:id="rId9"/>
    <p:sldId id="268" r:id="rId10"/>
    <p:sldId id="275" r:id="rId11"/>
    <p:sldId id="280" r:id="rId12"/>
    <p:sldId id="278" r:id="rId13"/>
    <p:sldId id="270" r:id="rId14"/>
    <p:sldId id="279" r:id="rId15"/>
    <p:sldId id="277" r:id="rId16"/>
    <p:sldId id="287" r:id="rId17"/>
    <p:sldId id="286" r:id="rId18"/>
    <p:sldId id="271" r:id="rId19"/>
    <p:sldId id="283" r:id="rId20"/>
    <p:sldId id="285" r:id="rId21"/>
    <p:sldId id="272" r:id="rId22"/>
    <p:sldId id="273" r:id="rId23"/>
    <p:sldId id="265" r:id="rId24"/>
    <p:sldId id="274" r:id="rId25"/>
    <p:sldId id="281" r:id="rId26"/>
    <p:sldId id="284" r:id="rId27"/>
    <p:sldId id="282" r:id="rId28"/>
    <p:sldId id="267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Lucida Sans Typewriter" panose="020B0509030504030204" pitchFamily="49" charset="0"/>
      <p:regular r:id="rId37"/>
      <p:bold r:id="rId38"/>
    </p:embeddedFont>
    <p:embeddedFont>
      <p:font typeface="Nanum Gothic" panose="020D0604000000000000" pitchFamily="34" charset="-127"/>
      <p:regular r:id="rId39"/>
      <p:bold r:id="rId40"/>
    </p:embeddedFont>
    <p:embeddedFont>
      <p:font typeface="NanumSquare Light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150"/>
  </p:normalViewPr>
  <p:slideViewPr>
    <p:cSldViewPr snapToGrid="0" snapToObjects="1">
      <p:cViewPr varScale="1">
        <p:scale>
          <a:sx n="72" d="100"/>
          <a:sy n="72" d="100"/>
        </p:scale>
        <p:origin x="1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A6E38-EA3F-6A49-A9E1-6C44ACD974D8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BE1C6-6E2C-9148-A7CB-CF47FEC2F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플레이룸</a:t>
            </a:r>
            <a:r>
              <a:rPr lang="en-US" altLang="ko-KR" dirty="0"/>
              <a:t>,</a:t>
            </a:r>
            <a:r>
              <a:rPr lang="ko-KR" altLang="en-US" dirty="0"/>
              <a:t> 스토리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BE1C6-6E2C-9148-A7CB-CF47FEC2F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Shop</a:t>
            </a:r>
            <a:r>
              <a:rPr lang="ko-KR" altLang="en-US" dirty="0"/>
              <a:t>과 </a:t>
            </a:r>
            <a:r>
              <a:rPr lang="ko-KR" altLang="en-US" dirty="0" err="1"/>
              <a:t>후원탭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BE1C6-6E2C-9148-A7CB-CF47FEC2F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입양하기 화면까지의 </a:t>
            </a:r>
            <a:r>
              <a:rPr lang="ko-KR" altLang="en-US" dirty="0" err="1"/>
              <a:t>플로우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BE1C6-6E2C-9148-A7CB-CF47FEC2F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E40D-86A3-B744-9AE2-11262488D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FFFE3-E91D-5541-A62F-2BDE09098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71588-5DF8-2A49-91C4-247F387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5871-9E20-5346-BB0E-AD1EC1FD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892AB-10B2-F245-9E9D-456FFB7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0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3932-2A30-4144-8B3E-CA8247EB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73CDA-A977-E14A-8417-EF6E0E0B0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EB88D-DB2F-E345-9AB1-60A5976D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2CE7E-81B0-9A43-9DBD-9B11B469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06929-02BA-764F-AACD-9352C40C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4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26834-96D3-E848-8D8C-CBD602CDD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EE1BE-B8D8-A84C-8ABC-724B1A394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F03F5-8CC5-B74D-A4F8-EE42E239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9ABCA-CB65-8443-B0B4-674F13D2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9FDF1-591A-DC43-B247-9A91699E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64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BE6-2383-344E-BB48-428B4A3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10437-9EA5-8549-BF61-B04947044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8FC7D-9389-EC43-8E13-DA787952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24C4E-7DC2-D544-8B86-773A330A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277E-A44D-F04F-8199-5A6D62F3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9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E36-738C-984A-85D5-54BD4A6C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B66AC-A4A6-514C-9DDC-BE88353CA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791B-5E0C-E14F-A825-0D586F41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BB4A-27A6-3646-B229-A6D0D276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D7125-F6AD-904E-8A3A-0E1FB45E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2B16-9A6F-1344-8A35-9A3E44FB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3BB3-F1C3-DD4A-975B-21B7F93C3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E4CC4-1507-1D47-BD5D-0702CE9AE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37254-090B-7141-962E-9F0C1129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C6139-F301-5041-9BBC-7E277BFC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6E40D-2FEC-DC48-BC96-4DDAC542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7EF8-9D69-824B-B141-1785463A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FE426-8536-AA4C-A1C2-FD1710CB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C0A87-F14F-C849-BF69-D94090A5B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44960-6AA7-BC42-8274-DDF154F63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3B4C5-EFE6-CA4B-880F-8FDA78663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752C3-6565-A643-B061-32714BEB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DBF8C-D502-DF42-A2A1-912370D0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97639-EBB5-204E-A32A-29CFF4F6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2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BD2E-40A2-8E48-AAE0-27CBD03A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CCDAF-E175-AF43-B6E9-85B39890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4AC49-801B-BA43-BD10-D4C3211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D6A15-0ADE-2546-98F1-76845DCA5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5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0C419-1E8C-294B-9BE9-C32A7151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B5901-1E8C-644F-B2EC-04F6CAEA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C08CC-77F4-5244-8AEC-B3348BDD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1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AD8F-B3EF-4F44-9BCD-A76F4E6D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63FDF-2F49-9D41-9BDB-BF84B7AFF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58170-6FE8-D243-89A8-DA50DB122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D5377-329B-9046-AF3C-A3BBC9A2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D1AC6-412A-E64C-A0BA-9231331C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8616C-479B-BD4D-9E03-23F7B5EA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2809-4B86-D14F-B839-85BBE928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5E8D6-0F02-6847-8D84-451CD96A9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712E3-62E7-114C-B1DB-F050F0E09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E96EF-1CAC-D543-A34F-24BE58CE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3CE7-D1C9-BB42-8A22-EFC36B80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701D8-B33C-1148-B16B-72B34CEA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7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5DE5A-DE97-A94C-8003-AE9953C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77D09-FB2C-0046-A010-2217F79A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07472-8A72-1747-ACE4-D827E4A42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8C765-7AB7-C541-9A9B-3E2721BE25C1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16044-703C-AC46-9784-D59A3CB9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94C4-35CA-4048-AB7F-4E8B71B27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287B2-2A73-D74E-976C-A238CDB9A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7FE0E7-A4B5-7F4B-AA4D-46B0332C2E6B}"/>
              </a:ext>
            </a:extLst>
          </p:cNvPr>
          <p:cNvGrpSpPr/>
          <p:nvPr/>
        </p:nvGrpSpPr>
        <p:grpSpPr>
          <a:xfrm>
            <a:off x="459132" y="339577"/>
            <a:ext cx="11273735" cy="307777"/>
            <a:chOff x="377788" y="371475"/>
            <a:chExt cx="11273735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EAA577-B20D-D144-BD83-9DBD11FD873B}"/>
                </a:ext>
              </a:extLst>
            </p:cNvPr>
            <p:cNvSpPr txBox="1"/>
            <p:nvPr/>
          </p:nvSpPr>
          <p:spPr>
            <a:xfrm>
              <a:off x="377788" y="371475"/>
              <a:ext cx="1630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사용자 중심 디자인</a:t>
              </a:r>
              <a:endParaRPr lang="en-US" sz="14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5CFA2-A57E-E449-B1AF-0035A0E0E33D}"/>
                </a:ext>
              </a:extLst>
            </p:cNvPr>
            <p:cNvSpPr txBox="1"/>
            <p:nvPr/>
          </p:nvSpPr>
          <p:spPr>
            <a:xfrm>
              <a:off x="11074121" y="371475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19-1</a:t>
              </a:r>
              <a:endParaRPr lang="en-US" sz="14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758F48-1837-3840-BF27-213AF904D248}"/>
              </a:ext>
            </a:extLst>
          </p:cNvPr>
          <p:cNvSpPr txBox="1"/>
          <p:nvPr/>
        </p:nvSpPr>
        <p:spPr>
          <a:xfrm>
            <a:off x="3304218" y="2756713"/>
            <a:ext cx="558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P3: Prototyping &amp; Heuristic 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4E916-19F3-9144-BBD7-D60733D5D6FF}"/>
              </a:ext>
            </a:extLst>
          </p:cNvPr>
          <p:cNvSpPr txBox="1"/>
          <p:nvPr/>
        </p:nvSpPr>
        <p:spPr>
          <a:xfrm>
            <a:off x="4762953" y="3355680"/>
            <a:ext cx="266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김해수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김혜인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박혜정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석민창</a:t>
            </a:r>
            <a:endParaRPr 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4D295-1215-D847-B121-E3980F0375BC}"/>
              </a:ext>
            </a:extLst>
          </p:cNvPr>
          <p:cNvSpPr txBox="1"/>
          <p:nvPr/>
        </p:nvSpPr>
        <p:spPr>
          <a:xfrm>
            <a:off x="5049401" y="5840563"/>
            <a:ext cx="2093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Team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수고하셨습니다</a:t>
            </a:r>
            <a:endParaRPr 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79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C4428-CD61-AC4C-BD46-7C6C498C8883}"/>
              </a:ext>
            </a:extLst>
          </p:cNvPr>
          <p:cNvSpPr txBox="1"/>
          <p:nvPr/>
        </p:nvSpPr>
        <p:spPr>
          <a:xfrm>
            <a:off x="4086028" y="955243"/>
            <a:ext cx="4076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어포던스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022180-83B0-6445-BF28-F13049C5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9" y="1629000"/>
            <a:ext cx="7795201" cy="36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5B46E9-0434-EE47-A1A2-DEBC50B6282D}"/>
              </a:ext>
            </a:extLst>
          </p:cNvPr>
          <p:cNvSpPr txBox="1"/>
          <p:nvPr/>
        </p:nvSpPr>
        <p:spPr>
          <a:xfrm rot="20612237">
            <a:off x="1611178" y="1648522"/>
            <a:ext cx="2406428" cy="83099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CF583B-0EFD-9D4A-9149-E70D69A7F530}"/>
              </a:ext>
            </a:extLst>
          </p:cNvPr>
          <p:cNvSpPr txBox="1"/>
          <p:nvPr/>
        </p:nvSpPr>
        <p:spPr>
          <a:xfrm>
            <a:off x="3022599" y="5415350"/>
            <a:ext cx="83057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문의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목록이 너무 접근성이 좋은 자리에 위치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충분히 진지하게 생각하지 못하고 유효하지 않거나 실수로 입양 신청을 유도할 가능성 존재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메뉴의 접근성을 일부 감소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경고 메시지 등을 활용하여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Error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가능성 축소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0ACD3C-8DC6-7341-8744-6234D3D477A0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D54477-098D-D140-B2C7-17B869860F48}"/>
              </a:ext>
            </a:extLst>
          </p:cNvPr>
          <p:cNvSpPr txBox="1"/>
          <p:nvPr/>
        </p:nvSpPr>
        <p:spPr>
          <a:xfrm>
            <a:off x="480619" y="624131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741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FCF1-267D-B24D-A345-7548512E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8" y="1629000"/>
            <a:ext cx="77952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C4428-CD61-AC4C-BD46-7C6C498C8883}"/>
              </a:ext>
            </a:extLst>
          </p:cNvPr>
          <p:cNvSpPr txBox="1"/>
          <p:nvPr/>
        </p:nvSpPr>
        <p:spPr>
          <a:xfrm>
            <a:off x="4086028" y="955243"/>
            <a:ext cx="4076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어포던스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68309-9A9B-BF49-9A8F-8456FCD897DE}"/>
              </a:ext>
            </a:extLst>
          </p:cNvPr>
          <p:cNvSpPr txBox="1"/>
          <p:nvPr/>
        </p:nvSpPr>
        <p:spPr>
          <a:xfrm rot="20612237">
            <a:off x="1796324" y="1648522"/>
            <a:ext cx="2036135" cy="83099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4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23266-B1E8-B447-A266-1B967E452811}"/>
              </a:ext>
            </a:extLst>
          </p:cNvPr>
          <p:cNvSpPr txBox="1"/>
          <p:nvPr/>
        </p:nvSpPr>
        <p:spPr>
          <a:xfrm>
            <a:off x="3022599" y="5415350"/>
            <a:ext cx="83057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문의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목록이 너무 접근성이 좋은 자리에 위치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충분히 진지하게 생각하지 못하고 유효하지 않거나 실수로 입양 신청을 유도할 가능성 존재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메뉴의 접근성을 일부 감소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경고 메시지 등을 활용하여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Error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가능성 축소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72EAB-71BC-6A42-96A3-895674C54888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3C969-186A-A14A-9B8B-045A6D071589}"/>
              </a:ext>
            </a:extLst>
          </p:cNvPr>
          <p:cNvSpPr txBox="1"/>
          <p:nvPr/>
        </p:nvSpPr>
        <p:spPr>
          <a:xfrm>
            <a:off x="480619" y="624131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65011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C4428-CD61-AC4C-BD46-7C6C498C8883}"/>
              </a:ext>
            </a:extLst>
          </p:cNvPr>
          <p:cNvSpPr txBox="1"/>
          <p:nvPr/>
        </p:nvSpPr>
        <p:spPr>
          <a:xfrm>
            <a:off x="4086028" y="955243"/>
            <a:ext cx="4076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어포던스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2A161-CC2F-2242-A38B-9ABADCB1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00" y="1629000"/>
            <a:ext cx="77952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68309-9A9B-BF49-9A8F-8456FCD897DE}"/>
              </a:ext>
            </a:extLst>
          </p:cNvPr>
          <p:cNvSpPr txBox="1"/>
          <p:nvPr/>
        </p:nvSpPr>
        <p:spPr>
          <a:xfrm rot="20612237">
            <a:off x="1796324" y="1648522"/>
            <a:ext cx="2036135" cy="83099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4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57CD7-165E-C546-B180-02EF2D32EA4C}"/>
              </a:ext>
            </a:extLst>
          </p:cNvPr>
          <p:cNvSpPr txBox="1"/>
          <p:nvPr/>
        </p:nvSpPr>
        <p:spPr>
          <a:xfrm>
            <a:off x="3022599" y="5415350"/>
            <a:ext cx="83057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문의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목록이 너무 접근성이 좋은 자리에 위치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충분히 진지하게 생각하지 못하고 유효하지 않거나 실수로 입양 신청을 유도할 가능성 존재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메뉴의 접근성을 일부 감소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경고 메시지 등을 활용하여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Error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가능성 축소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07F6F-96BE-D347-880A-6485DCD3A545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69D58-BD78-CD42-802F-E54E8F839F08}"/>
              </a:ext>
            </a:extLst>
          </p:cNvPr>
          <p:cNvSpPr txBox="1"/>
          <p:nvPr/>
        </p:nvSpPr>
        <p:spPr>
          <a:xfrm>
            <a:off x="480619" y="624131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85582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 화면에서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표현 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851CF-96DB-4F4E-B031-8418075D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9" y="1629000"/>
            <a:ext cx="7795201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62BE82-BBFE-684D-8CD1-2343C89B096E}"/>
              </a:ext>
            </a:extLst>
          </p:cNvPr>
          <p:cNvSpPr txBox="1"/>
          <p:nvPr/>
        </p:nvSpPr>
        <p:spPr>
          <a:xfrm rot="20612237">
            <a:off x="1611178" y="1648522"/>
            <a:ext cx="2406428" cy="83099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0AF0D-09AA-7A4C-9F03-2D7E7B57B64C}"/>
              </a:ext>
            </a:extLst>
          </p:cNvPr>
          <p:cNvSpPr txBox="1"/>
          <p:nvPr/>
        </p:nvSpPr>
        <p:spPr>
          <a:xfrm>
            <a:off x="2644993" y="5415350"/>
            <a:ext cx="90864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메뉴의 용어들이 일반 사용자를 고려하지 않은 낯설고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비직관적인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 용어 위주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기존의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버튼을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기능으로 수정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전문가용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응급 지원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메뉴를 별도로 제공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2B857-FD99-234A-BC4A-7F7C09879EA4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2D750-97AD-6F4F-9A81-9E2AF7D11BAB}"/>
              </a:ext>
            </a:extLst>
          </p:cNvPr>
          <p:cNvSpPr txBox="1"/>
          <p:nvPr/>
        </p:nvSpPr>
        <p:spPr>
          <a:xfrm>
            <a:off x="480619" y="594394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94281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 화면에서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표현 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832EF-D7AC-0848-B3B2-835E01A1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6" y="2095976"/>
            <a:ext cx="5581401" cy="2577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CC5A9-E3E1-BD44-8DB5-FD7BBBDA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97" y="2095976"/>
            <a:ext cx="5581401" cy="2577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83FDE-FFB3-A443-A996-A689797E82F8}"/>
              </a:ext>
            </a:extLst>
          </p:cNvPr>
          <p:cNvSpPr txBox="1"/>
          <p:nvPr/>
        </p:nvSpPr>
        <p:spPr>
          <a:xfrm rot="20612237">
            <a:off x="237925" y="1834366"/>
            <a:ext cx="1266693" cy="523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F3D28-8002-6E4C-B6D7-8390E6848799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1ED93-A8D1-6C4B-BFAB-478702D94E49}"/>
              </a:ext>
            </a:extLst>
          </p:cNvPr>
          <p:cNvSpPr txBox="1"/>
          <p:nvPr/>
        </p:nvSpPr>
        <p:spPr>
          <a:xfrm>
            <a:off x="2644993" y="5415350"/>
            <a:ext cx="90864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메뉴의 용어들이 일반 사용자를 고려하지 않은 낯설고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비직관적인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 용어 위주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기존의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버튼을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기능으로 수정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전문가용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응급 지원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메뉴를 별도로 제공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8D6A7-022D-8E4D-BD23-8673195B8D91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91B31-0D1D-EF49-9962-A962A45DF3B2}"/>
              </a:ext>
            </a:extLst>
          </p:cNvPr>
          <p:cNvSpPr txBox="1"/>
          <p:nvPr/>
        </p:nvSpPr>
        <p:spPr>
          <a:xfrm>
            <a:off x="480619" y="594394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178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 화면에서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표현 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6AB0F-0821-0A4F-A4D5-6C5F3C3E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4" y="2187393"/>
            <a:ext cx="5581364" cy="257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0ECF5-829F-0E43-9CEC-B9182F4C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44" y="2187393"/>
            <a:ext cx="5581364" cy="257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9753AC-F72A-5C44-AC07-C64B79EF01E1}"/>
              </a:ext>
            </a:extLst>
          </p:cNvPr>
          <p:cNvSpPr txBox="1"/>
          <p:nvPr/>
        </p:nvSpPr>
        <p:spPr>
          <a:xfrm rot="20612237">
            <a:off x="237925" y="1834366"/>
            <a:ext cx="1266693" cy="523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181B4-E464-E34A-9DBD-4FF851367188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E0470-73D2-2E47-9AC3-817DBD192C94}"/>
              </a:ext>
            </a:extLst>
          </p:cNvPr>
          <p:cNvSpPr txBox="1"/>
          <p:nvPr/>
        </p:nvSpPr>
        <p:spPr>
          <a:xfrm>
            <a:off x="2644993" y="5415350"/>
            <a:ext cx="90864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메뉴의 용어들이 일반 사용자를 고려하지 않은 낯설고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비직관적인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 용어 위주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기존의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버튼을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기능으로 수정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전문가용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응급 지원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메뉴를 별도로 제공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64D45-6CD8-BD4E-9B61-251D42E1442B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BF8E9-37CE-854E-8600-6C8529FB1F80}"/>
              </a:ext>
            </a:extLst>
          </p:cNvPr>
          <p:cNvSpPr txBox="1"/>
          <p:nvPr/>
        </p:nvSpPr>
        <p:spPr>
          <a:xfrm>
            <a:off x="480619" y="594394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023314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입양에 대한 부정적 표현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181B4-E464-E34A-9DBD-4FF851367188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E0470-73D2-2E47-9AC3-817DBD192C94}"/>
              </a:ext>
            </a:extLst>
          </p:cNvPr>
          <p:cNvSpPr txBox="1"/>
          <p:nvPr/>
        </p:nvSpPr>
        <p:spPr>
          <a:xfrm>
            <a:off x="2644993" y="5415350"/>
            <a:ext cx="90864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간 동물에 대해 알려 주는 메시지 인터페이스가 부정적이고 슬픈 이미지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특별한 이미지를 사용하여 사용자로 하여금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특별한 일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일어났음을 이해하도록 유도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행위에 대한 긍정적 조명을 통해 입양에 대한 인식 개선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64D45-6CD8-BD4E-9B61-251D42E1442B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BF8E9-37CE-854E-8600-6C8529FB1F80}"/>
              </a:ext>
            </a:extLst>
          </p:cNvPr>
          <p:cNvSpPr txBox="1"/>
          <p:nvPr/>
        </p:nvSpPr>
        <p:spPr>
          <a:xfrm>
            <a:off x="480619" y="594394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35E51-C48A-E246-B9F1-D9DC2F0D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9" y="1480319"/>
            <a:ext cx="77952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6229EF-8F25-1040-8343-CE4DF8B7D9F6}"/>
              </a:ext>
            </a:extLst>
          </p:cNvPr>
          <p:cNvSpPr txBox="1"/>
          <p:nvPr/>
        </p:nvSpPr>
        <p:spPr>
          <a:xfrm rot="20612237">
            <a:off x="1611176" y="1463856"/>
            <a:ext cx="2406428" cy="83099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59534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입양에 대한 부정적 표현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181B4-E464-E34A-9DBD-4FF851367188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64D45-6CD8-BD4E-9B61-251D42E1442B}"/>
              </a:ext>
            </a:extLst>
          </p:cNvPr>
          <p:cNvSpPr txBox="1"/>
          <p:nvPr/>
        </p:nvSpPr>
        <p:spPr>
          <a:xfrm>
            <a:off x="480619" y="541535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FBF8E9-37CE-854E-8600-6C8529FB1F80}"/>
              </a:ext>
            </a:extLst>
          </p:cNvPr>
          <p:cNvSpPr txBox="1"/>
          <p:nvPr/>
        </p:nvSpPr>
        <p:spPr>
          <a:xfrm>
            <a:off x="480619" y="594394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B49B1-92F9-9747-8C2D-647468B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99" y="1493852"/>
            <a:ext cx="7795200" cy="36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2EC82-9762-7F4D-B0D5-892D64ABA9B2}"/>
              </a:ext>
            </a:extLst>
          </p:cNvPr>
          <p:cNvSpPr txBox="1"/>
          <p:nvPr/>
        </p:nvSpPr>
        <p:spPr>
          <a:xfrm rot="20612237">
            <a:off x="1796324" y="1648522"/>
            <a:ext cx="2036135" cy="83099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4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0FE3E-85A5-CE4A-BFC5-875BE6B3049B}"/>
              </a:ext>
            </a:extLst>
          </p:cNvPr>
          <p:cNvSpPr txBox="1"/>
          <p:nvPr/>
        </p:nvSpPr>
        <p:spPr>
          <a:xfrm>
            <a:off x="2644993" y="5415350"/>
            <a:ext cx="90864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간 동물에 대해 알려 주는 메시지 인터페이스가 부정적이고 슬픈 이미지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특별한 이미지를 사용하여 사용자로 하여금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특별한 일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일어났음을 이해하도록 유도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행위에 대한 긍정적 조명을 통해 입양에 대한 인식 개선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97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필요성 및 체계 부족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952E6-FDD7-2A4C-A531-250B5945AFBC}"/>
              </a:ext>
            </a:extLst>
          </p:cNvPr>
          <p:cNvSpPr txBox="1"/>
          <p:nvPr/>
        </p:nvSpPr>
        <p:spPr>
          <a:xfrm>
            <a:off x="2733604" y="4933260"/>
            <a:ext cx="90864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게임의 진행이 너무 쉽기 때문에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과금을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통한 후원을 할 필요성을 느끼지 못했음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목적을 일반 후원금 모금으로 확정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이후 버전에서는 명시될 예정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아이템 종류를 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설치형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동물을 키울 때 꼭 필요한 물품들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꾸미기형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버프형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소모품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구분하여 게임 시스템 내에서의 필요성 및 유용성을 제공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90F8B-693B-DC4D-9A89-B66EF69D909F}"/>
              </a:ext>
            </a:extLst>
          </p:cNvPr>
          <p:cNvSpPr txBox="1"/>
          <p:nvPr/>
        </p:nvSpPr>
        <p:spPr>
          <a:xfrm>
            <a:off x="480619" y="493326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98E46-0E0D-B140-85B5-708962ACC5B4}"/>
              </a:ext>
            </a:extLst>
          </p:cNvPr>
          <p:cNvSpPr txBox="1"/>
          <p:nvPr/>
        </p:nvSpPr>
        <p:spPr>
          <a:xfrm>
            <a:off x="480619" y="548725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AED863-29DC-E14A-938F-684D30F4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06" y="1466102"/>
            <a:ext cx="7182294" cy="33169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32CC0D-4EEB-8943-9B74-7A0F3FFD0A4E}"/>
              </a:ext>
            </a:extLst>
          </p:cNvPr>
          <p:cNvSpPr txBox="1"/>
          <p:nvPr/>
        </p:nvSpPr>
        <p:spPr>
          <a:xfrm rot="20612237">
            <a:off x="1584419" y="1340746"/>
            <a:ext cx="2040943" cy="7078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61652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필요성 및 체계 부족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BFE35D-99AB-8F42-9A05-401963D1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53" y="2140200"/>
            <a:ext cx="5581363" cy="257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820837-DDBB-DF40-A133-60F5F968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1" y="2140200"/>
            <a:ext cx="5581363" cy="257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64B35C-1E47-6247-98BE-64B7D61D2F12}"/>
              </a:ext>
            </a:extLst>
          </p:cNvPr>
          <p:cNvSpPr txBox="1"/>
          <p:nvPr/>
        </p:nvSpPr>
        <p:spPr>
          <a:xfrm rot="20612237">
            <a:off x="237925" y="1834366"/>
            <a:ext cx="1266693" cy="523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952E6-FDD7-2A4C-A531-250B5945AFBC}"/>
              </a:ext>
            </a:extLst>
          </p:cNvPr>
          <p:cNvSpPr txBox="1"/>
          <p:nvPr/>
        </p:nvSpPr>
        <p:spPr>
          <a:xfrm>
            <a:off x="2733604" y="4933260"/>
            <a:ext cx="90864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게임의 진행이 너무 쉽기 때문에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과금을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통한 후원을 할 필요성을 느끼지 못했음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목적을 일반 후원금 모금으로 확정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이후 버전에서는 명시될 예정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아이템 종류를 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설치형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동물을 키울 때 꼭 필요한 물품들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꾸미기형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가구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버프형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소모품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구분하여 게임 시스템 내에서의 필요성 및 유용성을 제공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E90F8B-693B-DC4D-9A89-B66EF69D909F}"/>
              </a:ext>
            </a:extLst>
          </p:cNvPr>
          <p:cNvSpPr txBox="1"/>
          <p:nvPr/>
        </p:nvSpPr>
        <p:spPr>
          <a:xfrm>
            <a:off x="480619" y="493326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998E46-0E0D-B140-85B5-708962ACC5B4}"/>
              </a:ext>
            </a:extLst>
          </p:cNvPr>
          <p:cNvSpPr txBox="1"/>
          <p:nvPr/>
        </p:nvSpPr>
        <p:spPr>
          <a:xfrm>
            <a:off x="480619" y="5487258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23781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44D20A-A640-CB4C-8D59-E4CD0EBD4162}"/>
              </a:ext>
            </a:extLst>
          </p:cNvPr>
          <p:cNvSpPr txBox="1"/>
          <p:nvPr/>
        </p:nvSpPr>
        <p:spPr>
          <a:xfrm>
            <a:off x="4600240" y="2905780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62278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동물과의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D873-26E3-694B-8463-95BCAC65A18A}"/>
              </a:ext>
            </a:extLst>
          </p:cNvPr>
          <p:cNvSpPr txBox="1"/>
          <p:nvPr/>
        </p:nvSpPr>
        <p:spPr>
          <a:xfrm>
            <a:off x="480619" y="5164093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CC9AD-CD61-1A48-B240-CF03C1B55ED3}"/>
              </a:ext>
            </a:extLst>
          </p:cNvPr>
          <p:cNvSpPr txBox="1"/>
          <p:nvPr/>
        </p:nvSpPr>
        <p:spPr>
          <a:xfrm>
            <a:off x="480619" y="5990053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0879-A4AE-2D44-9128-54D4A838545A}"/>
              </a:ext>
            </a:extLst>
          </p:cNvPr>
          <p:cNvSpPr txBox="1"/>
          <p:nvPr/>
        </p:nvSpPr>
        <p:spPr>
          <a:xfrm>
            <a:off x="2715970" y="5164093"/>
            <a:ext cx="90864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친밀도를 올리기 위한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너무 단순하고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획일화되어 있음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실제로 동물을 관리하거나 함께 관계를 형성한다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친밀도가 증가했다는 느낌을 주지 않음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방식을 다양화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사용자가 캐릭터와 친밀도가 높아짐에 따라 새로운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해금되는 방식으로 지속적인 관계 발전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EA86C-EAD6-7A49-870C-469EDAF0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9" y="2140200"/>
            <a:ext cx="5581363" cy="257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012585-6F8D-7B45-A23B-7674DF0D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19" y="2140200"/>
            <a:ext cx="5581363" cy="257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237BB-2A43-3248-A2BB-3DC055D3C0DF}"/>
              </a:ext>
            </a:extLst>
          </p:cNvPr>
          <p:cNvSpPr txBox="1"/>
          <p:nvPr/>
        </p:nvSpPr>
        <p:spPr>
          <a:xfrm rot="20612237">
            <a:off x="112266" y="1795908"/>
            <a:ext cx="1483098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48920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동물과의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DD13A-5807-A442-9EC9-8AA273E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19" y="2140200"/>
            <a:ext cx="5581363" cy="257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F6E90-9221-174E-8058-BC8B9E14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9" y="2140200"/>
            <a:ext cx="5581363" cy="257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4D873-26E3-694B-8463-95BCAC65A18A}"/>
              </a:ext>
            </a:extLst>
          </p:cNvPr>
          <p:cNvSpPr txBox="1"/>
          <p:nvPr/>
        </p:nvSpPr>
        <p:spPr>
          <a:xfrm>
            <a:off x="480619" y="5164093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CC9AD-CD61-1A48-B240-CF03C1B55ED3}"/>
              </a:ext>
            </a:extLst>
          </p:cNvPr>
          <p:cNvSpPr txBox="1"/>
          <p:nvPr/>
        </p:nvSpPr>
        <p:spPr>
          <a:xfrm>
            <a:off x="480619" y="5990053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037C4-2219-0A43-BBCA-BF2E2884146B}"/>
              </a:ext>
            </a:extLst>
          </p:cNvPr>
          <p:cNvSpPr txBox="1"/>
          <p:nvPr/>
        </p:nvSpPr>
        <p:spPr>
          <a:xfrm rot="20612237">
            <a:off x="237925" y="1834366"/>
            <a:ext cx="1266693" cy="523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0879-A4AE-2D44-9128-54D4A838545A}"/>
              </a:ext>
            </a:extLst>
          </p:cNvPr>
          <p:cNvSpPr txBox="1"/>
          <p:nvPr/>
        </p:nvSpPr>
        <p:spPr>
          <a:xfrm>
            <a:off x="2715970" y="5164093"/>
            <a:ext cx="908641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친밀도를 올리기 위한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너무 단순하고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획일화되어 있음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실제로 동물을 관리하거나 함께 관계를 형성한다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친밀도가 증가했다는 느낌을 주지 않음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방식을 다양화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사용자가 캐릭터와 친밀도가 높아짐에 따라 새로운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해금되는 방식으로 지속적인 관계 발전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46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78056" y="447412"/>
            <a:ext cx="18358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Revised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5BF0-8CD5-7E45-88CE-8FFCD43CDD75}"/>
              </a:ext>
            </a:extLst>
          </p:cNvPr>
          <p:cNvSpPr txBox="1"/>
          <p:nvPr/>
        </p:nvSpPr>
        <p:spPr>
          <a:xfrm>
            <a:off x="4362475" y="955243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작성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9C68E-F08B-3C42-A0A8-80BD1B816338}"/>
              </a:ext>
            </a:extLst>
          </p:cNvPr>
          <p:cNvSpPr txBox="1"/>
          <p:nvPr/>
        </p:nvSpPr>
        <p:spPr>
          <a:xfrm>
            <a:off x="6593809" y="1861190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8EFE43-35AC-174A-97CC-B32E9C7D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26" y="1866436"/>
            <a:ext cx="1995074" cy="4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BF8DB-0F64-DB4B-803B-5534B551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49" y="1866436"/>
            <a:ext cx="1995074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249F8-B60B-B842-9D8D-9D66B2656165}"/>
              </a:ext>
            </a:extLst>
          </p:cNvPr>
          <p:cNvSpPr txBox="1"/>
          <p:nvPr/>
        </p:nvSpPr>
        <p:spPr>
          <a:xfrm rot="20612237">
            <a:off x="403698" y="1711078"/>
            <a:ext cx="1483098" cy="5232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77"/>
              </a:rPr>
              <a:t>BEFORE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7483A-A7AB-0F4B-B3B5-17989A2AE761}"/>
              </a:ext>
            </a:extLst>
          </p:cNvPr>
          <p:cNvSpPr txBox="1"/>
          <p:nvPr/>
        </p:nvSpPr>
        <p:spPr>
          <a:xfrm rot="20612237">
            <a:off x="3412925" y="1607809"/>
            <a:ext cx="1266693" cy="523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Lucida Sans Typewriter" panose="020B0509030504030204" pitchFamily="49" charset="77"/>
              </a:rPr>
              <a:t>AFTER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A35E7-9FAE-624B-B212-1EF32E141527}"/>
              </a:ext>
            </a:extLst>
          </p:cNvPr>
          <p:cNvSpPr txBox="1"/>
          <p:nvPr/>
        </p:nvSpPr>
        <p:spPr>
          <a:xfrm>
            <a:off x="6883400" y="2352302"/>
            <a:ext cx="5029201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인터페이스가 과하게 단순함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인터페이스를 실제 보호소 입양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양식에 따라 개선 및 정교화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일부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Error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및 악의적 작성을 방지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문의 및 후원 문의는 내가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만난 동물들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내에서 진행하는 것만 시스템적으로 지원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작성 이후 보호소의 사후 입양 검증 프로세스로 위임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907AB-C4F1-E741-A74F-46ED716EE23B}"/>
              </a:ext>
            </a:extLst>
          </p:cNvPr>
          <p:cNvSpPr txBox="1"/>
          <p:nvPr/>
        </p:nvSpPr>
        <p:spPr>
          <a:xfrm>
            <a:off x="6593809" y="3060187"/>
            <a:ext cx="2124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37137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44D20A-A640-CB4C-8D59-E4CD0EBD4162}"/>
              </a:ext>
            </a:extLst>
          </p:cNvPr>
          <p:cNvSpPr txBox="1"/>
          <p:nvPr/>
        </p:nvSpPr>
        <p:spPr>
          <a:xfrm>
            <a:off x="5033853" y="2905780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373066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094514" y="447412"/>
            <a:ext cx="20029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Prototype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Design</a:t>
            </a:r>
            <a:endParaRPr 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EAC2-396E-6E4F-9B4C-B058645A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48" y="1287177"/>
            <a:ext cx="1082220" cy="1058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21773-8794-5148-B725-2687B68A8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7" b="32191"/>
          <a:stretch/>
        </p:blipFill>
        <p:spPr>
          <a:xfrm>
            <a:off x="3090141" y="1287178"/>
            <a:ext cx="2680692" cy="1058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7F9AD7-3C05-8040-9E5F-302E426221C1}"/>
              </a:ext>
            </a:extLst>
          </p:cNvPr>
          <p:cNvSpPr txBox="1"/>
          <p:nvPr/>
        </p:nvSpPr>
        <p:spPr>
          <a:xfrm>
            <a:off x="3688359" y="2550915"/>
            <a:ext cx="1970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최종 결과물</a:t>
            </a:r>
            <a:endParaRPr 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4E9B7-0D0C-7243-95EE-E9D675FF331A}"/>
              </a:ext>
            </a:extLst>
          </p:cNvPr>
          <p:cNvSpPr txBox="1"/>
          <p:nvPr/>
        </p:nvSpPr>
        <p:spPr>
          <a:xfrm>
            <a:off x="6533074" y="2550915"/>
            <a:ext cx="1970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현재 구현 단계</a:t>
            </a:r>
            <a:endParaRPr 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49F0F8-70F5-9840-94C2-99E833DDB311}"/>
              </a:ext>
            </a:extLst>
          </p:cNvPr>
          <p:cNvCxnSpPr>
            <a:cxnSpLocks/>
          </p:cNvCxnSpPr>
          <p:nvPr/>
        </p:nvCxnSpPr>
        <p:spPr>
          <a:xfrm>
            <a:off x="6132201" y="2647418"/>
            <a:ext cx="0" cy="399885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C6960B-1333-424B-9A19-34D6FBA9F235}"/>
              </a:ext>
            </a:extLst>
          </p:cNvPr>
          <p:cNvSpPr txBox="1"/>
          <p:nvPr/>
        </p:nvSpPr>
        <p:spPr>
          <a:xfrm>
            <a:off x="424550" y="3429000"/>
            <a:ext cx="5471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개발 난이도 및 작업 분량 증가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근본적으로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Prototyping Tool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아님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게임이라는 최종 형태에 부합하는 다양한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조작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방법 포함 가능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endParaRPr 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r"/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단순한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Screen Flow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이상의 실감나는 구현 가능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9B08A-49C6-7C40-B059-CBB298DF275D}"/>
              </a:ext>
            </a:extLst>
          </p:cNvPr>
          <p:cNvSpPr txBox="1"/>
          <p:nvPr/>
        </p:nvSpPr>
        <p:spPr>
          <a:xfrm>
            <a:off x="6296436" y="3275111"/>
            <a:ext cx="5471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핵심 기능인 유대감 형성 구현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불가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비선형적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 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방식을 구현하기 힘듦 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게임적 요소 외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screen flow (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 </a:t>
            </a:r>
            <a:r>
              <a:rPr lang="ko-KR" altLang="en-US" sz="2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인터랙션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을 구현하는 데 편리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후 개발 시간 부족으로 인해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우선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XD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</a:t>
            </a:r>
            <a:r>
              <a:rPr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Working Prototype</a:t>
            </a:r>
            <a:r>
              <a:rPr lang="ko-KR" altLang="en-US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구현</a:t>
            </a:r>
            <a:endParaRPr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50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993758" y="447412"/>
            <a:ext cx="22044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Current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4AD9E-246C-9943-98D0-8A911471C50B}"/>
              </a:ext>
            </a:extLst>
          </p:cNvPr>
          <p:cNvSpPr txBox="1"/>
          <p:nvPr/>
        </p:nvSpPr>
        <p:spPr>
          <a:xfrm>
            <a:off x="3530600" y="5841201"/>
            <a:ext cx="5130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Task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만난 유기동물과의 유대감 형성</a:t>
            </a:r>
            <a:endParaRPr lang="en-US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온라인 미디어 1" descr="집사랑 사본2">
            <a:hlinkClick r:id="" action="ppaction://media"/>
            <a:extLst>
              <a:ext uri="{FF2B5EF4-FFF2-40B4-BE49-F238E27FC236}">
                <a16:creationId xmlns:a16="http://schemas.microsoft.com/office/drawing/2014/main" id="{F11C5140-A00C-874B-B424-8022B2F4B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9780" y="981880"/>
            <a:ext cx="7052439" cy="46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993758" y="447412"/>
            <a:ext cx="22044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Current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4AD9E-246C-9943-98D0-8A911471C50B}"/>
              </a:ext>
            </a:extLst>
          </p:cNvPr>
          <p:cNvSpPr txBox="1"/>
          <p:nvPr/>
        </p:nvSpPr>
        <p:spPr>
          <a:xfrm>
            <a:off x="3530600" y="5841201"/>
            <a:ext cx="5130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Task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직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간접적으로 유기동물 후원</a:t>
            </a:r>
            <a:endParaRPr lang="en-US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온라인 미디어 1" descr="집사랑 후원">
            <a:hlinkClick r:id="" action="ppaction://media"/>
            <a:extLst>
              <a:ext uri="{FF2B5EF4-FFF2-40B4-BE49-F238E27FC236}">
                <a16:creationId xmlns:a16="http://schemas.microsoft.com/office/drawing/2014/main" id="{7FA0AE69-9678-494C-8C86-257CE7E82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9779" y="981878"/>
            <a:ext cx="7052441" cy="46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993758" y="447412"/>
            <a:ext cx="22044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Current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4AD9E-246C-9943-98D0-8A911471C50B}"/>
              </a:ext>
            </a:extLst>
          </p:cNvPr>
          <p:cNvSpPr txBox="1"/>
          <p:nvPr/>
        </p:nvSpPr>
        <p:spPr>
          <a:xfrm>
            <a:off x="3225800" y="5841201"/>
            <a:ext cx="5740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Task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서비스를 통해 유기동물 입양</a:t>
            </a:r>
            <a:endParaRPr lang="en-US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" name="온라인 미디어 1" descr="집사랑 입양">
            <a:hlinkClick r:id="" action="ppaction://media"/>
            <a:extLst>
              <a:ext uri="{FF2B5EF4-FFF2-40B4-BE49-F238E27FC236}">
                <a16:creationId xmlns:a16="http://schemas.microsoft.com/office/drawing/2014/main" id="{DE110C6C-03FD-0649-BE9C-5059A5140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9780" y="981879"/>
            <a:ext cx="7052439" cy="46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44D20A-A640-CB4C-8D59-E4CD0EBD4162}"/>
              </a:ext>
            </a:extLst>
          </p:cNvPr>
          <p:cNvSpPr txBox="1"/>
          <p:nvPr/>
        </p:nvSpPr>
        <p:spPr>
          <a:xfrm>
            <a:off x="5601317" y="2905780"/>
            <a:ext cx="989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8795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EB4BBB-51D2-DA4B-8A69-D0D7D0604CF3}"/>
              </a:ext>
            </a:extLst>
          </p:cNvPr>
          <p:cNvSpPr txBox="1"/>
          <p:nvPr/>
        </p:nvSpPr>
        <p:spPr>
          <a:xfrm>
            <a:off x="5110716" y="447412"/>
            <a:ext cx="19705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Overview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BEBED0-944E-3B4D-8173-91F2E52F18E3}"/>
              </a:ext>
            </a:extLst>
          </p:cNvPr>
          <p:cNvSpPr/>
          <p:nvPr/>
        </p:nvSpPr>
        <p:spPr>
          <a:xfrm>
            <a:off x="576942" y="2270252"/>
            <a:ext cx="2144486" cy="2193222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진입장벽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접근성 부족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DA0B31-A5B7-D548-97B6-0C7E80C12E91}"/>
              </a:ext>
            </a:extLst>
          </p:cNvPr>
          <p:cNvSpPr/>
          <p:nvPr/>
        </p:nvSpPr>
        <p:spPr>
          <a:xfrm>
            <a:off x="2362200" y="2270252"/>
            <a:ext cx="2144486" cy="2193222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막연한 두려움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1E945-2FD3-664B-9B67-6C01E8E82283}"/>
              </a:ext>
            </a:extLst>
          </p:cNvPr>
          <p:cNvSpPr/>
          <p:nvPr/>
        </p:nvSpPr>
        <p:spPr>
          <a:xfrm>
            <a:off x="1469571" y="3739823"/>
            <a:ext cx="2144486" cy="2193222"/>
          </a:xfrm>
          <a:prstGeom prst="ellipse">
            <a:avLst/>
          </a:prstGeom>
          <a:solidFill>
            <a:schemeClr val="accent5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열악한 현황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45CBD-40D9-7E45-BCCF-6C1C384283C3}"/>
              </a:ext>
            </a:extLst>
          </p:cNvPr>
          <p:cNvSpPr txBox="1"/>
          <p:nvPr/>
        </p:nvSpPr>
        <p:spPr>
          <a:xfrm>
            <a:off x="1162049" y="1312381"/>
            <a:ext cx="27595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유기동물에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대한 인식 부족 및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입양률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저조 문제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77CEE4-530A-DB4A-A5F9-36908AFB722A}"/>
              </a:ext>
            </a:extLst>
          </p:cNvPr>
          <p:cNvSpPr/>
          <p:nvPr/>
        </p:nvSpPr>
        <p:spPr>
          <a:xfrm>
            <a:off x="8539972" y="2504208"/>
            <a:ext cx="2821569" cy="2885692"/>
          </a:xfrm>
          <a:prstGeom prst="ellipse">
            <a:avLst/>
          </a:prstGeom>
          <a:solidFill>
            <a:schemeClr val="accent5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유기동물에</a:t>
            </a:r>
            <a:r>
              <a:rPr lang="ko-KR" altLang="en-US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대한 인식 개선 및  직간접적 지원 유도</a:t>
            </a:r>
            <a:endParaRPr lang="en-US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DE6A8B-54F6-C447-92AB-98B16003AF7B}"/>
              </a:ext>
            </a:extLst>
          </p:cNvPr>
          <p:cNvCxnSpPr>
            <a:cxnSpLocks/>
          </p:cNvCxnSpPr>
          <p:nvPr/>
        </p:nvCxnSpPr>
        <p:spPr>
          <a:xfrm>
            <a:off x="4746646" y="2925838"/>
            <a:ext cx="3629911" cy="757113"/>
          </a:xfrm>
          <a:prstGeom prst="straightConnector1">
            <a:avLst/>
          </a:prstGeom>
          <a:ln w="38100" cap="sq">
            <a:solidFill>
              <a:schemeClr val="accent5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5F6FFF-0AD2-B040-8272-724D69D5A8F2}"/>
              </a:ext>
            </a:extLst>
          </p:cNvPr>
          <p:cNvCxnSpPr>
            <a:cxnSpLocks/>
          </p:cNvCxnSpPr>
          <p:nvPr/>
        </p:nvCxnSpPr>
        <p:spPr>
          <a:xfrm flipV="1">
            <a:off x="4670101" y="4098305"/>
            <a:ext cx="3706456" cy="37622"/>
          </a:xfrm>
          <a:prstGeom prst="straightConnector1">
            <a:avLst/>
          </a:prstGeom>
          <a:ln w="38100" cap="sq">
            <a:solidFill>
              <a:schemeClr val="accent5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57EBF7-A02D-CF48-A988-C397871E529D}"/>
              </a:ext>
            </a:extLst>
          </p:cNvPr>
          <p:cNvCxnSpPr>
            <a:cxnSpLocks/>
          </p:cNvCxnSpPr>
          <p:nvPr/>
        </p:nvCxnSpPr>
        <p:spPr>
          <a:xfrm flipV="1">
            <a:off x="4761553" y="4602737"/>
            <a:ext cx="3629911" cy="926426"/>
          </a:xfrm>
          <a:prstGeom prst="straightConnector1">
            <a:avLst/>
          </a:prstGeom>
          <a:ln w="38100" cap="sq">
            <a:solidFill>
              <a:schemeClr val="accent5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CD276B-C84C-3447-9062-159DEFCE5DD2}"/>
              </a:ext>
            </a:extLst>
          </p:cNvPr>
          <p:cNvSpPr txBox="1"/>
          <p:nvPr/>
        </p:nvSpPr>
        <p:spPr>
          <a:xfrm>
            <a:off x="8570991" y="1307236"/>
            <a:ext cx="27595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서비스를 통해 궁극적으로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이루고자 하는 것 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713A8-6ED4-6748-9E2A-3850B6B7067A}"/>
              </a:ext>
            </a:extLst>
          </p:cNvPr>
          <p:cNvSpPr txBox="1"/>
          <p:nvPr/>
        </p:nvSpPr>
        <p:spPr>
          <a:xfrm rot="720000">
            <a:off x="3654906" y="2792810"/>
            <a:ext cx="53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게임 형태를 통한 진입장벽 완화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1F2DF-481B-9843-BACA-01B081D6A0C5}"/>
              </a:ext>
            </a:extLst>
          </p:cNvPr>
          <p:cNvSpPr txBox="1"/>
          <p:nvPr/>
        </p:nvSpPr>
        <p:spPr>
          <a:xfrm rot="-840000">
            <a:off x="3697155" y="4683721"/>
            <a:ext cx="53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가상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현실을 연결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유대감 강화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96DAE-48BA-704D-AC53-E2DF5FC40CB9}"/>
              </a:ext>
            </a:extLst>
          </p:cNvPr>
          <p:cNvSpPr txBox="1"/>
          <p:nvPr/>
        </p:nvSpPr>
        <p:spPr>
          <a:xfrm>
            <a:off x="3593647" y="3698035"/>
            <a:ext cx="53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외의 후원 방법 추가</a:t>
            </a:r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45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5110716" y="447412"/>
            <a:ext cx="19705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Project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D4473-F45F-5748-B299-90828EAD192F}"/>
              </a:ext>
            </a:extLst>
          </p:cNvPr>
          <p:cNvSpPr txBox="1"/>
          <p:nvPr/>
        </p:nvSpPr>
        <p:spPr>
          <a:xfrm>
            <a:off x="949840" y="3913806"/>
            <a:ext cx="96366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Serendipity</a:t>
            </a:r>
            <a:r>
              <a:rPr lang="ko-KR" altLang="en-US" sz="1600" b="1" dirty="0" err="1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활용한 만남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바탕으로 유기동물과의 유대감 형성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직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간접적 후원과 입양을 장려</a:t>
            </a:r>
            <a:endParaRPr 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E2D78-CFA2-CC4F-9F05-41778BB33F15}"/>
              </a:ext>
            </a:extLst>
          </p:cNvPr>
          <p:cNvSpPr txBox="1"/>
          <p:nvPr/>
        </p:nvSpPr>
        <p:spPr>
          <a:xfrm>
            <a:off x="949840" y="4492441"/>
            <a:ext cx="96366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게임 형태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서비스를 제공하여 </a:t>
            </a:r>
            <a:r>
              <a:rPr lang="ko-KR" altLang="en-US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유기동물이라는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대상에 대한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진입장벽을 완화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접근성 증가</a:t>
            </a:r>
            <a:endParaRPr 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246AE-3EC5-0349-A586-8C088CDDC71E}"/>
              </a:ext>
            </a:extLst>
          </p:cNvPr>
          <p:cNvSpPr txBox="1"/>
          <p:nvPr/>
        </p:nvSpPr>
        <p:spPr>
          <a:xfrm>
            <a:off x="949840" y="5071076"/>
            <a:ext cx="963664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가상의 캐릭터와 현실의 동물 간의 대응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통해 현실과의 연결점 제공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실제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인식 개선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으로 이어지도록 유도</a:t>
            </a:r>
            <a:endParaRPr 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A8DCC-1C0D-3648-9679-A0974368378C}"/>
              </a:ext>
            </a:extLst>
          </p:cNvPr>
          <p:cNvSpPr txBox="1"/>
          <p:nvPr/>
        </p:nvSpPr>
        <p:spPr>
          <a:xfrm>
            <a:off x="949840" y="5666492"/>
            <a:ext cx="104978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반드시 입양이 아니더라도 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간접적인 지원 방법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들을 제공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도움을 필요로 하는 유기동물을 위한 </a:t>
            </a:r>
            <a:r>
              <a:rPr lang="ko-KR" altLang="en-US" sz="1600" b="1" dirty="0" err="1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크라우드펀딩</a:t>
            </a:r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플랫폼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제공</a:t>
            </a:r>
            <a:endParaRPr lang="en-US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2505F2-F580-584F-800E-C40044D48095}"/>
              </a:ext>
            </a:extLst>
          </p:cNvPr>
          <p:cNvSpPr/>
          <p:nvPr/>
        </p:nvSpPr>
        <p:spPr>
          <a:xfrm>
            <a:off x="744278" y="3557610"/>
            <a:ext cx="10760149" cy="2868927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5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538B8-D286-2540-85D5-D4060B47EA82}"/>
              </a:ext>
            </a:extLst>
          </p:cNvPr>
          <p:cNvSpPr txBox="1"/>
          <p:nvPr/>
        </p:nvSpPr>
        <p:spPr>
          <a:xfrm>
            <a:off x="871869" y="3335171"/>
            <a:ext cx="19705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Design Objectives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FF3FF5-3620-A448-B7FA-36E50239B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293" y="1042828"/>
            <a:ext cx="3681413" cy="16162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B3155B-C987-5F41-9B05-169C296FAB53}"/>
              </a:ext>
            </a:extLst>
          </p:cNvPr>
          <p:cNvSpPr txBox="1"/>
          <p:nvPr/>
        </p:nvSpPr>
        <p:spPr>
          <a:xfrm>
            <a:off x="3802910" y="2769780"/>
            <a:ext cx="45861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“</a:t>
            </a:r>
            <a:r>
              <a:rPr lang="ko-KR" alt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 손 안에서 만나는 길 위의 친구들</a:t>
            </a:r>
            <a:r>
              <a:rPr lang="en-US" sz="16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38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44D20A-A640-CB4C-8D59-E4CD0EBD4162}"/>
              </a:ext>
            </a:extLst>
          </p:cNvPr>
          <p:cNvSpPr txBox="1"/>
          <p:nvPr/>
        </p:nvSpPr>
        <p:spPr>
          <a:xfrm>
            <a:off x="4372611" y="2905780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11497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929963" y="447412"/>
            <a:ext cx="23320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1D6C2-AE08-9248-83C6-75B9E7B5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0" y="1109806"/>
            <a:ext cx="11441979" cy="50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929963" y="447412"/>
            <a:ext cx="23320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1D6C2-AE08-9248-83C6-75B9E7B5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0" y="1109806"/>
            <a:ext cx="11441979" cy="5004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656755-CCF4-9241-80C9-53911822ABEA}"/>
              </a:ext>
            </a:extLst>
          </p:cNvPr>
          <p:cNvSpPr/>
          <p:nvPr/>
        </p:nvSpPr>
        <p:spPr>
          <a:xfrm>
            <a:off x="375010" y="1109806"/>
            <a:ext cx="11441979" cy="500410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Adobe XD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스케치와 간단한 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구성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명의 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Evaluator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Process </a:t>
            </a:r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진행</a:t>
            </a:r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sz="2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738A2F-C471-AD4B-8B35-9566E0D9362F}"/>
              </a:ext>
            </a:extLst>
          </p:cNvPr>
          <p:cNvSpPr/>
          <p:nvPr/>
        </p:nvSpPr>
        <p:spPr>
          <a:xfrm>
            <a:off x="1738667" y="3981378"/>
            <a:ext cx="2161465" cy="11191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Task Flow</a:t>
            </a:r>
            <a:r>
              <a:rPr lang="ko-KR" altLang="en-US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및 시나리오 설명</a:t>
            </a:r>
            <a:endParaRPr lang="en-US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57BF7D-0A1E-EA41-959B-271ED3C49B79}"/>
              </a:ext>
            </a:extLst>
          </p:cNvPr>
          <p:cNvSpPr/>
          <p:nvPr/>
        </p:nvSpPr>
        <p:spPr>
          <a:xfrm>
            <a:off x="4653317" y="3981306"/>
            <a:ext cx="2885365" cy="11191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Think Aloud</a:t>
            </a:r>
            <a:r>
              <a:rPr lang="ko-KR" altLang="en-US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모바일 프로토타입과 스케치 평가 </a:t>
            </a:r>
            <a:endParaRPr lang="en-US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4FD4BB-C645-E145-97A8-D19AACC62815}"/>
              </a:ext>
            </a:extLst>
          </p:cNvPr>
          <p:cNvSpPr/>
          <p:nvPr/>
        </p:nvSpPr>
        <p:spPr>
          <a:xfrm>
            <a:off x="8291867" y="3981306"/>
            <a:ext cx="2732965" cy="11191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Usability Problem</a:t>
            </a:r>
            <a:r>
              <a:rPr lang="ko-KR" altLang="en-US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및 기타 피드백 수집 후 정리</a:t>
            </a:r>
            <a:endParaRPr lang="en-US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9EA8D8-C0AC-2648-BAB9-048DF60CE023}"/>
              </a:ext>
            </a:extLst>
          </p:cNvPr>
          <p:cNvCxnSpPr/>
          <p:nvPr/>
        </p:nvCxnSpPr>
        <p:spPr>
          <a:xfrm>
            <a:off x="3979330" y="4542366"/>
            <a:ext cx="614718" cy="0"/>
          </a:xfrm>
          <a:prstGeom prst="straightConnector1">
            <a:avLst/>
          </a:prstGeom>
          <a:ln w="38100" cap="sq">
            <a:solidFill>
              <a:schemeClr val="accent5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9E2CD3-B1CA-4A40-A3E7-5C9F6D27822E}"/>
              </a:ext>
            </a:extLst>
          </p:cNvPr>
          <p:cNvCxnSpPr/>
          <p:nvPr/>
        </p:nvCxnSpPr>
        <p:spPr>
          <a:xfrm>
            <a:off x="7609413" y="4555065"/>
            <a:ext cx="614718" cy="0"/>
          </a:xfrm>
          <a:prstGeom prst="straightConnector1">
            <a:avLst/>
          </a:prstGeom>
          <a:ln w="38100" cap="sq">
            <a:solidFill>
              <a:schemeClr val="accent5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3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579088" y="447412"/>
            <a:ext cx="30338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 Results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762AFA-9C97-4649-8676-F0F01890A24E}"/>
              </a:ext>
            </a:extLst>
          </p:cNvPr>
          <p:cNvSpPr/>
          <p:nvPr/>
        </p:nvSpPr>
        <p:spPr>
          <a:xfrm>
            <a:off x="715925" y="1258442"/>
            <a:ext cx="10760149" cy="1826579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 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후원하기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'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메뉴에서는 실제 후원금 사용 내역을 볼 수 있어야 한다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인게임 내 입양문의가 후원하기와 동등한 수준의 어포던스이다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특정 동물을 터치하면 해당 동물이 아니라 후원하기 리스트가 나온다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후원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입양밖에 버튼이 없는데 둘 다 바로 너무 돈으로 이어지는거 같다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592DA-1ADC-F042-87B4-BF25C069F7C6}"/>
              </a:ext>
            </a:extLst>
          </p:cNvPr>
          <p:cNvSpPr txBox="1"/>
          <p:nvPr/>
        </p:nvSpPr>
        <p:spPr>
          <a:xfrm>
            <a:off x="843515" y="1036003"/>
            <a:ext cx="4076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후원하기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및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입양하기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어포던스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3A5D73-FA81-7843-90B3-DC4C3FEDA113}"/>
              </a:ext>
            </a:extLst>
          </p:cNvPr>
          <p:cNvSpPr/>
          <p:nvPr/>
        </p:nvSpPr>
        <p:spPr>
          <a:xfrm>
            <a:off x="715925" y="3470035"/>
            <a:ext cx="10760149" cy="1411291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 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임시보호 문의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 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무엇을 의미하는 지 잘 모르겠다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Menu UI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에서 세부메뉴들이 어떤 내용인지 잘 모르겠다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메뉴의 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임시보호 문의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‘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문의 내역’이 어떤 기능일지 감이 잘 안 잡힌다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C1F19-BABF-F14D-8D72-A4AC8DC422FC}"/>
              </a:ext>
            </a:extLst>
          </p:cNvPr>
          <p:cNvSpPr txBox="1"/>
          <p:nvPr/>
        </p:nvSpPr>
        <p:spPr>
          <a:xfrm>
            <a:off x="843515" y="3262442"/>
            <a:ext cx="3467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메뉴 화면에서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비직관적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언어 사용 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CACB2D-E5AF-6D4C-97B8-6A218BAF0941}"/>
              </a:ext>
            </a:extLst>
          </p:cNvPr>
          <p:cNvSpPr/>
          <p:nvPr/>
        </p:nvSpPr>
        <p:spPr>
          <a:xfrm>
            <a:off x="715925" y="5281776"/>
            <a:ext cx="10760149" cy="1142460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입양가는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동물의 표정이 너무 </a:t>
            </a:r>
            <a:r>
              <a:rPr lang="ko-KR" altLang="en-US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슬퍼보인다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입양 자체에 대한 긍정적인 인식을 줄 필요가 있다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근황을 보여주는 것은 어떤가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60B2B-9FEA-2B44-BF5A-2C3BD48F457D}"/>
              </a:ext>
            </a:extLst>
          </p:cNvPr>
          <p:cNvSpPr txBox="1"/>
          <p:nvPr/>
        </p:nvSpPr>
        <p:spPr>
          <a:xfrm>
            <a:off x="843516" y="5074182"/>
            <a:ext cx="2063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입양에 대한 인식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0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83FCC7-6D7B-6047-92BB-FFF014F3E0AB}"/>
              </a:ext>
            </a:extLst>
          </p:cNvPr>
          <p:cNvCxnSpPr/>
          <p:nvPr/>
        </p:nvCxnSpPr>
        <p:spPr>
          <a:xfrm>
            <a:off x="-148856" y="616689"/>
            <a:ext cx="1254641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DBE92-FDEC-A145-93CF-021FED44D109}"/>
              </a:ext>
            </a:extLst>
          </p:cNvPr>
          <p:cNvSpPr txBox="1"/>
          <p:nvPr/>
        </p:nvSpPr>
        <p:spPr>
          <a:xfrm>
            <a:off x="4579088" y="447412"/>
            <a:ext cx="30338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Heuristic Evaluation Results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BA10CB-FE41-BD49-AAD7-C9E20BFA19D4}"/>
              </a:ext>
            </a:extLst>
          </p:cNvPr>
          <p:cNvSpPr/>
          <p:nvPr/>
        </p:nvSpPr>
        <p:spPr>
          <a:xfrm>
            <a:off x="715925" y="1365142"/>
            <a:ext cx="10760149" cy="1411291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숍의 기능이 헷갈린다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이 </a:t>
            </a:r>
            <a:r>
              <a:rPr lang="ko-KR" altLang="en-US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플로우에서는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있을 필요가 없다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“shop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에서 정보가 너무 없다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가격 등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에서 목록 정리가 잘 안되어 있다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4BA89-93D6-5F41-9CFF-69655EC633A5}"/>
              </a:ext>
            </a:extLst>
          </p:cNvPr>
          <p:cNvSpPr txBox="1"/>
          <p:nvPr/>
        </p:nvSpPr>
        <p:spPr>
          <a:xfrm>
            <a:off x="843515" y="1157549"/>
            <a:ext cx="29768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Shop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기능의 필요성 부족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2F403-7BCD-A04C-AF9A-6A412C35AADF}"/>
              </a:ext>
            </a:extLst>
          </p:cNvPr>
          <p:cNvSpPr/>
          <p:nvPr/>
        </p:nvSpPr>
        <p:spPr>
          <a:xfrm>
            <a:off x="715925" y="3329626"/>
            <a:ext cx="10760149" cy="1411291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호감도 상승을 위한 인디케이터가 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'!'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 건 직관적이지 않다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친밀도가 얼마나 올랐는지 알 수 없다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상세정보에 들어가야 알 수 있다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더 다양한 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방법이 있었으면 좋겠다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72F95-DFE2-7548-8B5F-8D95CBF311AA}"/>
              </a:ext>
            </a:extLst>
          </p:cNvPr>
          <p:cNvSpPr txBox="1"/>
          <p:nvPr/>
        </p:nvSpPr>
        <p:spPr>
          <a:xfrm>
            <a:off x="843515" y="3122033"/>
            <a:ext cx="26083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동물과의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Interaction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EFA724-3936-5241-9ED9-7A1B1C2EF9DE}"/>
              </a:ext>
            </a:extLst>
          </p:cNvPr>
          <p:cNvSpPr/>
          <p:nvPr/>
        </p:nvSpPr>
        <p:spPr>
          <a:xfrm>
            <a:off x="715925" y="5281776"/>
            <a:ext cx="10760149" cy="1142460"/>
          </a:xfrm>
          <a:prstGeom prst="roundRect">
            <a:avLst>
              <a:gd name="adj" fmla="val 9996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입양 문의서에 적을 내용이 더 세부적이어야 한다</a:t>
            </a:r>
            <a:r>
              <a:rPr lang="en-US" altLang="ko-KR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endParaRPr lang="en-US" altLang="ko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작성 화면이 실수 혹은 장난으로 채워질 가능성이 너무 높다</a:t>
            </a:r>
            <a:r>
              <a:rPr lang="en-US" altLang="ko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1EA71-99D6-4747-955C-6CD268950BF1}"/>
              </a:ext>
            </a:extLst>
          </p:cNvPr>
          <p:cNvSpPr txBox="1"/>
          <p:nvPr/>
        </p:nvSpPr>
        <p:spPr>
          <a:xfrm>
            <a:off x="843516" y="5074182"/>
            <a:ext cx="2063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입양 </a:t>
            </a:r>
            <a:r>
              <a:rPr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문의서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작성</a:t>
            </a:r>
            <a:endParaRPr lang="en-US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6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1202</Words>
  <Application>Microsoft Macintosh PowerPoint</Application>
  <PresentationFormat>와이드스크린</PresentationFormat>
  <Paragraphs>215</Paragraphs>
  <Slides>28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Nanum Gothic</vt:lpstr>
      <vt:lpstr>Calibri</vt:lpstr>
      <vt:lpstr>NanumSquare Light</vt:lpstr>
      <vt:lpstr>Arial</vt:lpstr>
      <vt:lpstr>Calibri Light</vt:lpstr>
      <vt:lpstr>Lucida Sans Typewriter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김해수</dc:creator>
  <cp:keywords/>
  <dc:description/>
  <cp:lastModifiedBy>석민창</cp:lastModifiedBy>
  <cp:revision>28</cp:revision>
  <dcterms:created xsi:type="dcterms:W3CDTF">2019-06-02T04:28:47Z</dcterms:created>
  <dcterms:modified xsi:type="dcterms:W3CDTF">2019-06-06T15:16:36Z</dcterms:modified>
  <cp:category/>
</cp:coreProperties>
</file>